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88" r:id="rId2"/>
    <p:sldId id="531" r:id="rId3"/>
    <p:sldId id="270" r:id="rId4"/>
    <p:sldId id="267" r:id="rId5"/>
    <p:sldId id="268" r:id="rId6"/>
    <p:sldId id="269" r:id="rId7"/>
    <p:sldId id="322" r:id="rId8"/>
    <p:sldId id="327" r:id="rId9"/>
    <p:sldId id="328" r:id="rId10"/>
    <p:sldId id="323" r:id="rId11"/>
    <p:sldId id="324" r:id="rId12"/>
    <p:sldId id="325" r:id="rId13"/>
    <p:sldId id="326" r:id="rId14"/>
    <p:sldId id="272" r:id="rId15"/>
    <p:sldId id="273" r:id="rId16"/>
    <p:sldId id="271" r:id="rId17"/>
    <p:sldId id="276" r:id="rId18"/>
    <p:sldId id="277" r:id="rId19"/>
    <p:sldId id="278" r:id="rId20"/>
    <p:sldId id="283" r:id="rId21"/>
    <p:sldId id="265" r:id="rId22"/>
    <p:sldId id="266" r:id="rId23"/>
    <p:sldId id="534" r:id="rId24"/>
    <p:sldId id="535" r:id="rId25"/>
    <p:sldId id="536" r:id="rId2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000"/>
    <a:srgbClr val="666699"/>
    <a:srgbClr val="292E37"/>
    <a:srgbClr val="FF6300"/>
    <a:srgbClr val="FF4141"/>
    <a:srgbClr val="1F9A85"/>
    <a:srgbClr val="DAA4EE"/>
    <a:srgbClr val="3F288A"/>
    <a:srgbClr val="45B525"/>
    <a:srgbClr val="B83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Style léger 2 - Accentuation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7292A2E-F333-43FB-9621-5CBBE7FDCDCB}" styleName="Style léger 2 - Accentuation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8B1032C-EA38-4F05-BA0D-38AFFFC7BED3}" styleName="Style léger 3 - Accentuation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yle léger 3 - Accentuation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76903" autoAdjust="0"/>
  </p:normalViewPr>
  <p:slideViewPr>
    <p:cSldViewPr snapToGrid="0">
      <p:cViewPr varScale="1">
        <p:scale>
          <a:sx n="63" d="100"/>
          <a:sy n="63" d="100"/>
        </p:scale>
        <p:origin x="14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FDD3A-9490-429A-BA55-F6666F7E92BA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881FF0-D32E-4F45-97D8-6E4E9C855D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6764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992665" y="3228896"/>
            <a:ext cx="7941310" cy="3058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t" anchorCtr="0">
            <a:noAutofit/>
          </a:bodyPr>
          <a:lstStyle/>
          <a:p>
            <a:pPr marL="0" indent="0"/>
            <a:r>
              <a:rPr lang="fr-FR"/>
              <a:t>Diapo de transition</a:t>
            </a:r>
            <a:endParaRPr/>
          </a:p>
        </p:txBody>
      </p:sp>
      <p:sp>
        <p:nvSpPr>
          <p:cNvPr id="113" name="Google Shape;113;p4:notes"/>
          <p:cNvSpPr txBox="1">
            <a:spLocks noGrp="1"/>
          </p:cNvSpPr>
          <p:nvPr>
            <p:ph type="sldNum" idx="12"/>
          </p:nvPr>
        </p:nvSpPr>
        <p:spPr>
          <a:xfrm>
            <a:off x="5622800" y="6456611"/>
            <a:ext cx="4301543" cy="3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fr-FR"/>
              <a:pPr algn="r">
                <a:buSzPts val="1400"/>
              </a:pPr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2915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7919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fr-FR" altLang="fr-FR" sz="800"/>
              <a:t>© HANDSHAKE - Philippe MASINA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fr-FR" altLang="fr-FR" sz="800"/>
              <a:t>I-</a:t>
            </a:r>
            <a:fld id="{5C37DEC5-F0E7-45E3-9A48-F3AACEF1E265}" type="slidenum">
              <a:rPr lang="fr-FR" altLang="fr-FR" sz="800"/>
              <a:pPr eaLnBrk="1" hangingPunct="1"/>
              <a:t>20</a:t>
            </a:fld>
            <a:endParaRPr lang="fr-FR" altLang="fr-FR" sz="800"/>
          </a:p>
        </p:txBody>
      </p:sp>
      <p:sp>
        <p:nvSpPr>
          <p:cNvPr id="2150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69925" y="93663"/>
            <a:ext cx="6900863" cy="3883025"/>
          </a:xfrm>
          <a:ln/>
        </p:spPr>
      </p:sp>
      <p:sp>
        <p:nvSpPr>
          <p:cNvPr id="2150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0663" y="4086225"/>
            <a:ext cx="6232525" cy="5299075"/>
          </a:xfrm>
          <a:noFill/>
        </p:spPr>
        <p:txBody>
          <a:bodyPr/>
          <a:lstStyle/>
          <a:p>
            <a:pPr eaLnBrk="1" hangingPunct="1"/>
            <a:r>
              <a:rPr lang="en-US" altLang="fr-FR">
                <a:cs typeface="Times New Roman" panose="02020603050405020304" pitchFamily="18" charset="0"/>
              </a:rPr>
              <a:t>I try to get to the first hands-on by lunch, and be well into Chapter 3 by the end of the first day. </a:t>
            </a:r>
          </a:p>
          <a:p>
            <a:pPr eaLnBrk="1" hangingPunct="1"/>
            <a:r>
              <a:rPr lang="en-US" altLang="fr-FR">
                <a:cs typeface="Times New Roman" panose="02020603050405020304" pitchFamily="18" charset="0"/>
              </a:rPr>
              <a:t>Cover this chapter quickly and do not dwell too much on philosophy. Most of the class is usually only concerned with programming! But it is important to have a solid understanding of what terms such as an object mean, and to aspire to be more than just a programmer.</a:t>
            </a:r>
          </a:p>
          <a:p>
            <a:pPr eaLnBrk="1" hangingPunct="1"/>
            <a:r>
              <a:rPr lang="en-US" altLang="fr-FR"/>
              <a:t> </a:t>
            </a:r>
          </a:p>
          <a:p>
            <a:pPr eaLnBrk="1" hangingPunct="1"/>
            <a:r>
              <a:rPr lang="en-US" altLang="fr-FR">
                <a:cs typeface="Times New Roman" panose="02020603050405020304" pitchFamily="18" charset="0"/>
              </a:rPr>
              <a:t>Note that we changed the chapter title from "Introduction to OOP" to just OOP (to save ink).</a:t>
            </a:r>
          </a:p>
          <a:p>
            <a:pPr eaLnBrk="1" hangingPunct="1"/>
            <a:endParaRPr lang="en-US" altLang="fr-FR"/>
          </a:p>
        </p:txBody>
      </p:sp>
    </p:spTree>
    <p:extLst>
      <p:ext uri="{BB962C8B-B14F-4D97-AF65-F5344CB8AC3E}">
        <p14:creationId xmlns:p14="http://schemas.microsoft.com/office/powerpoint/2010/main" val="3474173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D86308-614C-4327-A89F-07F89E2AA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E2B2BCB-742B-49ED-8C8F-A4E1430D8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817ABC-44AE-4590-9143-C4C39D1F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B1698D-6304-433B-9B11-2DF4AC9B8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271B438-AA58-44CD-9D0B-22476C49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1289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DF4806-4D2A-4761-9D14-0C1918051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941D0A6-70C8-48F2-A813-89839420E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9FFCB4-7BC1-45EA-BA68-39AA793B7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1E7B44D-FC67-4AEF-A4C4-92B91A18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5625B4-9761-445B-BA84-F4181CB7E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3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FC62E34-83D1-494A-8374-DE6B0E47F9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E37996-DA6D-46E9-A579-172889708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4AE6CD-AD09-4C3F-8B09-85B4326BC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2DE7E1-2800-4422-9816-9AC2AF4F6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93A91A-AA6A-412F-BE97-7A9CAA8B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9631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B29503-FC96-45BE-8437-D5CE66AC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5EC732-EE8F-48C8-8B9F-C7C1B1B38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C3D2DE-8552-46E5-A68E-98350841F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8045F38-554E-4855-9C3E-5D370C8A5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E1F794-0D77-42E7-8E56-8E526A327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6839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1556C-CFC7-4940-994A-F6DAFB0CF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A86B8FB-9EAB-4385-837B-F9F71F44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4D08EF-6789-4C59-99B1-6BD11E76E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AD0227-CBF7-4D50-BB3B-5FF37953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B9D758-1D90-4294-8CE9-249260748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343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AB48FC-C6EB-4B45-8618-C117797F9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19557A-C2E9-4418-9491-E1F8282F4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5F928D6-6F2E-487D-8E01-B46F6C01C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28A3C10-55D1-4A76-AE57-70C072DC3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07A4DBD-15D8-41EC-8334-F02EA0D6D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9075CB5-52A6-4035-BCD6-8AF7E725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321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23DC70-1540-418D-9635-7E6FB50B9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01C575-F604-44D2-B953-FB1AAC1E9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EA138B2-040F-4AD8-906B-634F5505A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2111DCE-5DC4-418E-B07A-8530603A84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E11F65-FB3B-4B94-ABDB-0922126469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BBF76AD-93C8-4ECF-AFD3-CBD23229A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785E940-90E4-4ECE-A644-9C886CD7B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F3DFA49-C64C-4AF2-9987-92424EEB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341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0CDCA2-BF97-4D1E-A01C-F8983E695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EA72BAD-97F5-4E09-8473-8FFA5C014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94408E2-1D53-4B97-A0D4-0D57EBB3C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BA57C0E-D574-4F7B-975C-F742AF680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4243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1F0265F-17D0-4B77-B2AC-406E6E489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C376D97-36F0-4ED9-96CF-D345ED7C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638804-EA30-4DD4-8F91-19979C248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97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C6B4C5-EF61-463D-A41D-F0ED465E3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DA386D-703A-43A1-9A6F-FF294F264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1E4EA7D-3D5D-4BFB-BBF9-4E1418C6F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A009964-1C58-4DD7-97DF-E8F36C7CC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7A6AD7D-C0EF-4C18-87BC-F063C2AFD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109D61A-6360-4EBD-9BCB-45F47A82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7994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265EF-6A8A-468F-9AEF-084F4FC8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FC77165-B7C7-436A-99B4-5871997E0C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452BB2-28BE-4E4C-A54C-415EA91303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55FA246-F642-44A4-B6EC-9F25548DA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B7C18E-6BE5-47FB-86DE-23106AB46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422D030-FC6B-4E9D-B104-BB3BC5A4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819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70D9ABD-5EBD-40D6-AFE1-C321A705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3E97EF-6A10-4380-A12C-01E9AD774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3C0BD2-DB37-4832-87B4-F0A90EE2F3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ABCC97-6180-467F-B46D-11509CF8AED9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DB119B8-8F15-453B-AA57-3927D5B335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0BDC60-77DB-40EC-8CB9-DF2DFF030E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0484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423DAA4-5B38-B8EE-8B11-03D29D8A99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2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5" name="Google Shape;115;p4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 1" descr="Une image contenant léger, rouge, laser&#10;&#10;Description générée automatiquement">
            <a:extLst>
              <a:ext uri="{FF2B5EF4-FFF2-40B4-BE49-F238E27FC236}">
                <a16:creationId xmlns:a16="http://schemas.microsoft.com/office/drawing/2014/main" id="{71DBD33A-65E8-B9CC-59AA-C65A6B37B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70" y="0"/>
            <a:ext cx="12203970" cy="6858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239D40C-86E2-4AAB-AD01-FE48188B14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487063" y="2423274"/>
            <a:ext cx="3594100" cy="111691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25DD421-B2F5-68D1-7BB9-D0D0E68DDA9F}"/>
              </a:ext>
            </a:extLst>
          </p:cNvPr>
          <p:cNvSpPr txBox="1"/>
          <p:nvPr/>
        </p:nvSpPr>
        <p:spPr>
          <a:xfrm>
            <a:off x="-11970" y="3914140"/>
            <a:ext cx="12192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IA et Transformation Numérique</a:t>
            </a:r>
          </a:p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dans le Secteur Bancaire</a:t>
            </a:r>
          </a:p>
          <a:p>
            <a:pPr lvl="0" algn="ctr"/>
            <a:endParaRPr lang="fr-FR" sz="1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65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ACID et 3V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bases </a:t>
            </a:r>
            <a:r>
              <a:rPr lang="fr-FR" dirty="0" err="1"/>
              <a:t>Big</a:t>
            </a:r>
            <a:r>
              <a:rPr lang="fr-FR" dirty="0"/>
              <a:t> Data ne sont plus ACID</a:t>
            </a:r>
          </a:p>
          <a:p>
            <a:pPr lvl="1"/>
            <a:r>
              <a:rPr lang="fr-FR" dirty="0"/>
              <a:t>Atomique</a:t>
            </a:r>
          </a:p>
          <a:p>
            <a:pPr lvl="1"/>
            <a:r>
              <a:rPr lang="fr-FR" dirty="0"/>
              <a:t>Cohérente</a:t>
            </a:r>
          </a:p>
          <a:p>
            <a:pPr lvl="1"/>
            <a:r>
              <a:rPr lang="fr-FR" dirty="0"/>
              <a:t>Intègre</a:t>
            </a:r>
          </a:p>
          <a:p>
            <a:pPr lvl="1"/>
            <a:r>
              <a:rPr lang="fr-FR" dirty="0"/>
              <a:t>Disponible</a:t>
            </a:r>
          </a:p>
          <a:p>
            <a:r>
              <a:rPr lang="fr-FR" dirty="0"/>
              <a:t>Elles sont 3V</a:t>
            </a:r>
          </a:p>
          <a:p>
            <a:pPr lvl="1"/>
            <a:r>
              <a:rPr lang="fr-FR" dirty="0"/>
              <a:t>Volume</a:t>
            </a:r>
          </a:p>
          <a:p>
            <a:pPr lvl="1"/>
            <a:r>
              <a:rPr lang="fr-FR" dirty="0"/>
              <a:t>Véloce</a:t>
            </a:r>
          </a:p>
          <a:p>
            <a:pPr lvl="1"/>
            <a:r>
              <a:rPr lang="fr-FR" dirty="0"/>
              <a:t>Variété</a:t>
            </a:r>
          </a:p>
        </p:txBody>
      </p:sp>
    </p:spTree>
    <p:extLst>
      <p:ext uri="{BB962C8B-B14F-4D97-AF65-F5344CB8AC3E}">
        <p14:creationId xmlns:p14="http://schemas.microsoft.com/office/powerpoint/2010/main" val="3705158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Volume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Dans les systèmes d’information en place dans les entreprises, les volumes de données traités se mesurent en téraoctets</a:t>
            </a:r>
          </a:p>
          <a:p>
            <a:r>
              <a:rPr lang="fr-FR" dirty="0"/>
              <a:t>Le challenge immédiat de l’IT traditionnel est d’être en capacité de traiter des </a:t>
            </a:r>
            <a:r>
              <a:rPr lang="fr-FR" dirty="0" err="1"/>
              <a:t>Pétaoctets</a:t>
            </a:r>
            <a:r>
              <a:rPr lang="fr-FR" dirty="0"/>
              <a:t> et bientôt des </a:t>
            </a:r>
            <a:r>
              <a:rPr lang="fr-FR" dirty="0" err="1"/>
              <a:t>Exaoctets</a:t>
            </a:r>
            <a:r>
              <a:rPr lang="fr-FR" dirty="0"/>
              <a:t> puis des </a:t>
            </a:r>
            <a:r>
              <a:rPr lang="fr-FR" dirty="0" err="1"/>
              <a:t>Zettaoctets</a:t>
            </a:r>
            <a:r>
              <a:rPr lang="fr-FR" dirty="0"/>
              <a:t>.</a:t>
            </a:r>
          </a:p>
          <a:p>
            <a:pPr lvl="1"/>
            <a:r>
              <a:rPr lang="fr-FR" dirty="0"/>
              <a:t>S’ensuivent une longue liste de questions auxquelles les spécialistes doivent apporter une réponse à plus ou moins long terme : quels sont les coûts ? Quels sont les outils de stockage et de traitement en temps réel ? Quelles sont les méthodes à adopter pour analyser l’information ? Quels sont les moyens pour archiver ? </a:t>
            </a:r>
          </a:p>
        </p:txBody>
      </p:sp>
    </p:spTree>
    <p:extLst>
      <p:ext uri="{BB962C8B-B14F-4D97-AF65-F5344CB8AC3E}">
        <p14:creationId xmlns:p14="http://schemas.microsoft.com/office/powerpoint/2010/main" val="3904163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Vélocité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L’importance de l’immédiateté et de l’instantanéité pour recevoir ou émettre des informations par chacun d’entre nous et pour toutes les activités, professionnelles ou personnelles, du quotidien contraigne les organisations à améliorer leurs vitesses de réaction et d’anticipation</a:t>
            </a:r>
          </a:p>
          <a:p>
            <a:pPr lvl="1"/>
            <a:r>
              <a:rPr lang="fr-FR" dirty="0"/>
              <a:t>L’information n’est plus statique, mais elle devient un facteur de changement dynamique</a:t>
            </a:r>
          </a:p>
          <a:p>
            <a:pPr lvl="1"/>
            <a:r>
              <a:rPr lang="fr-FR" dirty="0"/>
              <a:t>Dans ce contexte, comment l’intégrer en temps réel dans les schémas de données actuels conçus pour être alimentés en temps différé ? Comment canaliser ce déluge d’information dans des flux maîtrisés ? </a:t>
            </a:r>
          </a:p>
        </p:txBody>
      </p:sp>
    </p:spTree>
    <p:extLst>
      <p:ext uri="{BB962C8B-B14F-4D97-AF65-F5344CB8AC3E}">
        <p14:creationId xmlns:p14="http://schemas.microsoft.com/office/powerpoint/2010/main" val="1737665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Variété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Texte, images, photos, vidéos, quel que soit le format de l’information, les données, structurées ou non structurées, requièrent un nouveau savoir-faire pour être assimilées </a:t>
            </a:r>
            <a:r>
              <a:rPr lang="fr-FR"/>
              <a:t>puis analysées</a:t>
            </a:r>
          </a:p>
          <a:p>
            <a:r>
              <a:rPr lang="fr-FR"/>
              <a:t>L’exploitation </a:t>
            </a:r>
            <a:r>
              <a:rPr lang="fr-FR" dirty="0"/>
              <a:t>et le traitement de l’information aussi variée, tant par la forme que par le contenu, sont difficilement réalisables en dehors du support initial</a:t>
            </a:r>
          </a:p>
        </p:txBody>
      </p:sp>
    </p:spTree>
    <p:extLst>
      <p:ext uri="{BB962C8B-B14F-4D97-AF65-F5344CB8AC3E}">
        <p14:creationId xmlns:p14="http://schemas.microsoft.com/office/powerpoint/2010/main" val="6749389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DataMart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</a:t>
            </a:r>
            <a:r>
              <a:rPr lang="fr-FR" dirty="0" err="1"/>
              <a:t>datamart</a:t>
            </a:r>
            <a:r>
              <a:rPr lang="fr-FR" dirty="0"/>
              <a:t> est un ensemble de données ciblées, organisées, regroupées et agrégées pour répondre à un besoin spécifique à un métier ou un domaine donné</a:t>
            </a:r>
          </a:p>
          <a:p>
            <a:pPr lvl="1"/>
            <a:r>
              <a:rPr lang="fr-FR" dirty="0"/>
              <a:t>Il est donc destiné à être interrogé sur un panel de données restreint à son domaine fonctionnel, selon des paramètres qui auront été définis à l’avance lors de sa conception</a:t>
            </a:r>
          </a:p>
        </p:txBody>
      </p:sp>
    </p:spTree>
    <p:extLst>
      <p:ext uri="{BB962C8B-B14F-4D97-AF65-F5344CB8AC3E}">
        <p14:creationId xmlns:p14="http://schemas.microsoft.com/office/powerpoint/2010/main" val="4095565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DataWarehouse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Définition de Kimball</a:t>
            </a:r>
          </a:p>
          <a:p>
            <a:r>
              <a:rPr lang="fr-FR" dirty="0"/>
              <a:t>L’ensemble des </a:t>
            </a:r>
            <a:r>
              <a:rPr lang="fr-FR" dirty="0" err="1"/>
              <a:t>DataMarts</a:t>
            </a:r>
            <a:r>
              <a:rPr lang="fr-FR" dirty="0"/>
              <a:t> de l’entreprise constitue le </a:t>
            </a:r>
            <a:r>
              <a:rPr lang="fr-FR" dirty="0" err="1"/>
              <a:t>DataWarehouse</a:t>
            </a:r>
            <a:r>
              <a:rPr lang="fr-FR" dirty="0"/>
              <a:t>.</a:t>
            </a:r>
          </a:p>
          <a:p>
            <a:r>
              <a:rPr lang="fr-FR" dirty="0"/>
              <a:t>Le </a:t>
            </a:r>
            <a:r>
              <a:rPr lang="fr-FR" dirty="0" err="1"/>
              <a:t>DataMart</a:t>
            </a:r>
            <a:r>
              <a:rPr lang="fr-FR" dirty="0"/>
              <a:t> est un sous-ensemble du </a:t>
            </a:r>
            <a:r>
              <a:rPr lang="fr-FR" dirty="0" err="1"/>
              <a:t>DataWarehouse</a:t>
            </a:r>
            <a:r>
              <a:rPr lang="fr-FR" dirty="0"/>
              <a:t>, constitué de tables au niveau détail et à des niveaux plus agrégés, permettant de restituer tout le spectre d’une activité métier</a:t>
            </a:r>
          </a:p>
        </p:txBody>
      </p:sp>
    </p:spTree>
    <p:extLst>
      <p:ext uri="{BB962C8B-B14F-4D97-AF65-F5344CB8AC3E}">
        <p14:creationId xmlns:p14="http://schemas.microsoft.com/office/powerpoint/2010/main" val="17089986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Définition de </a:t>
            </a:r>
            <a:r>
              <a:rPr lang="fr-FR" dirty="0" err="1"/>
              <a:t>Inmon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</a:t>
            </a:r>
            <a:r>
              <a:rPr lang="fr-FR" dirty="0" err="1"/>
              <a:t>DataMart</a:t>
            </a:r>
            <a:r>
              <a:rPr lang="fr-FR" dirty="0"/>
              <a:t> est issu d’un flux de données provenant du </a:t>
            </a:r>
            <a:r>
              <a:rPr lang="fr-FR" dirty="0" err="1"/>
              <a:t>DataWarehouse</a:t>
            </a:r>
            <a:endParaRPr lang="fr-FR" dirty="0"/>
          </a:p>
          <a:p>
            <a:r>
              <a:rPr lang="fr-FR" dirty="0"/>
              <a:t>Contrairement à ce dernier qui présente le détail des données pour toute l’entreprise, il a vocation à présenter la donnée de manière spécialisée, agrégée et regroupée fonctionnellement</a:t>
            </a:r>
          </a:p>
        </p:txBody>
      </p:sp>
    </p:spTree>
    <p:extLst>
      <p:ext uri="{BB962C8B-B14F-4D97-AF65-F5344CB8AC3E}">
        <p14:creationId xmlns:p14="http://schemas.microsoft.com/office/powerpoint/2010/main" val="10768481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Hadoop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Google </a:t>
            </a:r>
            <a:r>
              <a:rPr lang="fr-FR" dirty="0" err="1"/>
              <a:t>Hadoop</a:t>
            </a:r>
            <a:endParaRPr lang="fr-FR" dirty="0"/>
          </a:p>
          <a:p>
            <a:r>
              <a:rPr lang="fr-FR" dirty="0" err="1"/>
              <a:t>Big</a:t>
            </a:r>
            <a:r>
              <a:rPr lang="fr-FR" dirty="0"/>
              <a:t> Data</a:t>
            </a:r>
          </a:p>
          <a:p>
            <a:r>
              <a:rPr lang="fr-FR" dirty="0"/>
              <a:t>Non structuré</a:t>
            </a:r>
          </a:p>
          <a:p>
            <a:r>
              <a:rPr lang="fr-FR" dirty="0" err="1"/>
              <a:t>Peta</a:t>
            </a:r>
            <a:r>
              <a:rPr lang="fr-FR" dirty="0"/>
              <a:t>-octet</a:t>
            </a:r>
          </a:p>
          <a:p>
            <a:r>
              <a:rPr lang="fr-FR" dirty="0"/>
              <a:t>Cloud</a:t>
            </a:r>
          </a:p>
        </p:txBody>
      </p:sp>
    </p:spTree>
    <p:extLst>
      <p:ext uri="{BB962C8B-B14F-4D97-AF65-F5344CB8AC3E}">
        <p14:creationId xmlns:p14="http://schemas.microsoft.com/office/powerpoint/2010/main" val="2409566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Transformer le </a:t>
            </a:r>
            <a:r>
              <a:rPr lang="fr-FR" dirty="0" err="1"/>
              <a:t>DataLake</a:t>
            </a:r>
            <a:r>
              <a:rPr lang="fr-FR" dirty="0"/>
              <a:t> en </a:t>
            </a:r>
            <a:r>
              <a:rPr lang="fr-FR" dirty="0" err="1"/>
              <a:t>DataMart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Utilisation de données structurées</a:t>
            </a:r>
          </a:p>
          <a:p>
            <a:r>
              <a:rPr lang="fr-FR" dirty="0"/>
              <a:t>Base de données relationnelles</a:t>
            </a:r>
          </a:p>
          <a:p>
            <a:r>
              <a:rPr lang="fr-FR" dirty="0"/>
              <a:t>Base de données </a:t>
            </a:r>
            <a:r>
              <a:rPr lang="fr-FR" dirty="0" err="1"/>
              <a:t>big</a:t>
            </a:r>
            <a:r>
              <a:rPr lang="fr-FR" dirty="0"/>
              <a:t> data</a:t>
            </a:r>
          </a:p>
          <a:p>
            <a:pPr lvl="1"/>
            <a:r>
              <a:rPr lang="fr-FR" dirty="0" err="1"/>
              <a:t>Hadoop</a:t>
            </a:r>
            <a:r>
              <a:rPr lang="fr-FR" dirty="0"/>
              <a:t> + </a:t>
            </a:r>
            <a:r>
              <a:rPr lang="fr-FR" dirty="0" err="1"/>
              <a:t>Stucturation</a:t>
            </a:r>
            <a:endParaRPr lang="fr-FR" dirty="0"/>
          </a:p>
          <a:p>
            <a:pPr lvl="1"/>
            <a:r>
              <a:rPr lang="fr-FR" dirty="0"/>
              <a:t>Base de types JSON : </a:t>
            </a:r>
            <a:r>
              <a:rPr lang="fr-FR" dirty="0" err="1"/>
              <a:t>MongoDB</a:t>
            </a:r>
            <a:endParaRPr lang="fr-FR" dirty="0"/>
          </a:p>
          <a:p>
            <a:r>
              <a:rPr lang="fr-FR" dirty="0"/>
              <a:t>Fichiers</a:t>
            </a:r>
          </a:p>
          <a:p>
            <a:pPr lvl="1"/>
            <a:r>
              <a:rPr lang="fr-FR" dirty="0"/>
              <a:t>CSV, JSON, XML</a:t>
            </a:r>
          </a:p>
        </p:txBody>
      </p:sp>
    </p:spTree>
    <p:extLst>
      <p:ext uri="{BB962C8B-B14F-4D97-AF65-F5344CB8AC3E}">
        <p14:creationId xmlns:p14="http://schemas.microsoft.com/office/powerpoint/2010/main" val="26631673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Nettoyage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Il faut nettoyer les données</a:t>
            </a:r>
          </a:p>
          <a:p>
            <a:pPr lvl="1"/>
            <a:r>
              <a:rPr lang="fr-FR" dirty="0"/>
              <a:t>Aberration</a:t>
            </a:r>
          </a:p>
          <a:p>
            <a:pPr lvl="1"/>
            <a:r>
              <a:rPr lang="fr-FR" dirty="0"/>
              <a:t>Hors contexte</a:t>
            </a:r>
          </a:p>
          <a:p>
            <a:pPr lvl="1"/>
            <a:r>
              <a:rPr lang="fr-FR" dirty="0"/>
              <a:t>Sécurité</a:t>
            </a:r>
          </a:p>
          <a:p>
            <a:pPr lvl="1"/>
            <a:r>
              <a:rPr lang="fr-FR" dirty="0"/>
              <a:t>En dehors de la loi</a:t>
            </a:r>
          </a:p>
          <a:p>
            <a:pPr lvl="1"/>
            <a:r>
              <a:rPr lang="fr-FR" dirty="0"/>
              <a:t>Prétraitement</a:t>
            </a:r>
          </a:p>
          <a:p>
            <a:pPr lvl="1"/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08764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3FC0D0-990A-1CBF-C46E-A7B044340C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1000">
                <a:srgbClr val="021023"/>
              </a:gs>
              <a:gs pos="98000">
                <a:srgbClr val="FF3000"/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2" name="Image 21" descr="Une image contenant léger&#10;&#10;Description générée automatiquement avec une confiance moyenne">
            <a:extLst>
              <a:ext uri="{FF2B5EF4-FFF2-40B4-BE49-F238E27FC236}">
                <a16:creationId xmlns:a16="http://schemas.microsoft.com/office/drawing/2014/main" id="{92A6375C-B15E-1064-F9D7-61265380D9E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colorTemperature colorTemp="8433"/>
                    </a14:imgEffect>
                    <a14:imgEffect>
                      <a14:saturation sat="300000"/>
                    </a14:imgEffect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"/>
            <a:ext cx="12219695" cy="7239917"/>
          </a:xfrm>
          <a:prstGeom prst="rect">
            <a:avLst/>
          </a:prstGeom>
        </p:spPr>
      </p:pic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BA57A23-E311-987A-8FC1-41778B3B8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5EAC5-FED2-0F4D-A6F7-3211A46B514D}" type="datetime1">
              <a:rPr lang="fr-FR" smtClean="0"/>
              <a:t>14/12/2023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5D285F1-06AA-56B9-04BA-E2D971CA6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© Sparks   I   tous droits réservés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3739CE1-B7A1-AEB6-6B4C-570DDFCF0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2</a:t>
            </a:fld>
            <a:endParaRPr lang="fr-FR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0052F7F-5632-0A98-45A9-E8501398CBE8}"/>
              </a:ext>
            </a:extLst>
          </p:cNvPr>
          <p:cNvSpPr txBox="1">
            <a:spLocks/>
          </p:cNvSpPr>
          <p:nvPr/>
        </p:nvSpPr>
        <p:spPr>
          <a:xfrm>
            <a:off x="273723" y="-7087"/>
            <a:ext cx="8318500" cy="1070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24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pic>
        <p:nvPicPr>
          <p:cNvPr id="9" name="Image 8" descr="Une image contenant créativité, art&#10;&#10;Description générée automatiquement">
            <a:extLst>
              <a:ext uri="{FF2B5EF4-FFF2-40B4-BE49-F238E27FC236}">
                <a16:creationId xmlns:a16="http://schemas.microsoft.com/office/drawing/2014/main" id="{45BDEAC2-82D1-BCE3-D7E9-BEBF6690B7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58092" y="187262"/>
            <a:ext cx="516183" cy="659164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4B1A5E2-BC6C-50C0-0EA6-AFE07B2963EF}"/>
              </a:ext>
            </a:extLst>
          </p:cNvPr>
          <p:cNvSpPr txBox="1"/>
          <p:nvPr/>
        </p:nvSpPr>
        <p:spPr>
          <a:xfrm>
            <a:off x="0" y="2307794"/>
            <a:ext cx="122196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fr-FR" sz="2800" b="1" i="0" u="none" strike="noStrike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Datawharehouse</a:t>
            </a:r>
            <a:r>
              <a:rPr lang="fr-FR" sz="2800" b="1" i="0" u="none" strike="noStrike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  </a:t>
            </a:r>
          </a:p>
          <a:p>
            <a:pPr algn="ctr" rtl="0" fontAlgn="base"/>
            <a:endParaRPr lang="en-US" sz="80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274632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300"/>
              </a:spcAft>
            </a:pPr>
            <a:r>
              <a:rPr lang="fr-FR" altLang="fr-FR" dirty="0"/>
              <a:t>SGBD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803400" y="1312864"/>
            <a:ext cx="8599488" cy="4276725"/>
          </a:xfrm>
        </p:spPr>
        <p:txBody>
          <a:bodyPr/>
          <a:lstStyle/>
          <a:p>
            <a:pPr eaLnBrk="1" hangingPunct="1"/>
            <a:r>
              <a:rPr lang="fr-FR" altLang="fr-FR" sz="2400" dirty="0"/>
              <a:t>Il est souvent utile d’utiliser une base de données</a:t>
            </a:r>
          </a:p>
          <a:p>
            <a:pPr eaLnBrk="1" hangingPunct="1"/>
            <a:r>
              <a:rPr lang="fr-FR" altLang="fr-FR" sz="2400" dirty="0"/>
              <a:t>Deux types</a:t>
            </a:r>
          </a:p>
          <a:p>
            <a:pPr lvl="1" eaLnBrk="1" hangingPunct="1"/>
            <a:r>
              <a:rPr lang="fr-FR" altLang="fr-FR" sz="1800" dirty="0"/>
              <a:t>SQL</a:t>
            </a:r>
          </a:p>
          <a:p>
            <a:pPr lvl="1" eaLnBrk="1" hangingPunct="1"/>
            <a:r>
              <a:rPr lang="fr-FR" altLang="fr-FR" sz="1800" dirty="0" err="1"/>
              <a:t>NoSql</a:t>
            </a:r>
            <a:endParaRPr lang="fr-FR" altLang="fr-FR" sz="1800" dirty="0"/>
          </a:p>
          <a:p>
            <a:pPr eaLnBrk="1" hangingPunct="1"/>
            <a:r>
              <a:rPr lang="fr-FR" altLang="fr-FR" sz="2400" dirty="0" err="1"/>
              <a:t>Sql</a:t>
            </a:r>
            <a:endParaRPr lang="fr-FR" altLang="fr-FR" sz="2400" dirty="0"/>
          </a:p>
          <a:p>
            <a:pPr lvl="1" eaLnBrk="1" hangingPunct="1"/>
            <a:r>
              <a:rPr lang="fr-FR" altLang="fr-FR" sz="1800" dirty="0"/>
              <a:t>Microsoft </a:t>
            </a:r>
            <a:r>
              <a:rPr lang="fr-FR" altLang="fr-FR" sz="1800" dirty="0" err="1"/>
              <a:t>Sql</a:t>
            </a:r>
            <a:r>
              <a:rPr lang="fr-FR" altLang="fr-FR" sz="1800" dirty="0"/>
              <a:t> Server</a:t>
            </a:r>
          </a:p>
          <a:p>
            <a:pPr lvl="1" eaLnBrk="1" hangingPunct="1"/>
            <a:r>
              <a:rPr lang="fr-FR" altLang="fr-FR" sz="1800" dirty="0"/>
              <a:t>Oracle</a:t>
            </a:r>
          </a:p>
          <a:p>
            <a:pPr lvl="1" eaLnBrk="1" hangingPunct="1"/>
            <a:r>
              <a:rPr lang="fr-FR" altLang="fr-FR" sz="1800" dirty="0" err="1"/>
              <a:t>MySql</a:t>
            </a:r>
            <a:endParaRPr lang="fr-FR" altLang="fr-FR" sz="1800" dirty="0"/>
          </a:p>
          <a:p>
            <a:pPr lvl="1" eaLnBrk="1" hangingPunct="1"/>
            <a:r>
              <a:rPr lang="fr-FR" altLang="fr-FR" sz="1800" dirty="0" err="1"/>
              <a:t>PostgreSql</a:t>
            </a:r>
            <a:endParaRPr lang="fr-FR" altLang="fr-FR" sz="1800" dirty="0"/>
          </a:p>
          <a:p>
            <a:pPr lvl="1" eaLnBrk="1" hangingPunct="1"/>
            <a:r>
              <a:rPr lang="fr-FR" altLang="fr-FR" sz="1800" dirty="0" err="1"/>
              <a:t>Sqlite</a:t>
            </a:r>
            <a:endParaRPr lang="fr-FR" altLang="fr-FR" sz="1800" dirty="0"/>
          </a:p>
          <a:p>
            <a:pPr eaLnBrk="1" hangingPunct="1"/>
            <a:r>
              <a:rPr lang="fr-FR" altLang="fr-FR" sz="2400" dirty="0" err="1"/>
              <a:t>NoSql</a:t>
            </a:r>
            <a:endParaRPr lang="fr-FR" altLang="fr-FR" sz="2400" dirty="0"/>
          </a:p>
          <a:p>
            <a:pPr lvl="1" eaLnBrk="1" hangingPunct="1"/>
            <a:r>
              <a:rPr lang="fr-FR" altLang="fr-FR" sz="1800" dirty="0"/>
              <a:t>JSON</a:t>
            </a:r>
          </a:p>
        </p:txBody>
      </p:sp>
    </p:spTree>
    <p:extLst>
      <p:ext uri="{BB962C8B-B14F-4D97-AF65-F5344CB8AC3E}">
        <p14:creationId xmlns:p14="http://schemas.microsoft.com/office/powerpoint/2010/main" val="39856358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Hadoop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Apache </a:t>
            </a:r>
            <a:r>
              <a:rPr lang="fr-FR" dirty="0" err="1"/>
              <a:t>Hadoop</a:t>
            </a:r>
            <a:r>
              <a:rPr lang="fr-FR" dirty="0"/>
              <a:t> est une base de données de Google</a:t>
            </a:r>
          </a:p>
          <a:p>
            <a:r>
              <a:rPr lang="fr-FR" dirty="0" err="1"/>
              <a:t>NoSql</a:t>
            </a:r>
            <a:endParaRPr lang="fr-FR" dirty="0"/>
          </a:p>
          <a:p>
            <a:pPr lvl="1"/>
            <a:r>
              <a:rPr lang="fr-FR" dirty="0" err="1"/>
              <a:t>Map</a:t>
            </a:r>
            <a:r>
              <a:rPr lang="fr-FR" dirty="0"/>
              <a:t> </a:t>
            </a:r>
            <a:r>
              <a:rPr lang="fr-FR" dirty="0" err="1"/>
              <a:t>Reduce</a:t>
            </a:r>
            <a:endParaRPr lang="fr-FR" dirty="0"/>
          </a:p>
          <a:p>
            <a:r>
              <a:rPr lang="fr-FR" dirty="0" err="1"/>
              <a:t>Big</a:t>
            </a:r>
            <a:r>
              <a:rPr lang="fr-FR" dirty="0"/>
              <a:t> Data</a:t>
            </a:r>
          </a:p>
          <a:p>
            <a:pPr lvl="1"/>
            <a:r>
              <a:rPr lang="fr-FR" dirty="0" err="1"/>
              <a:t>Peta</a:t>
            </a:r>
            <a:r>
              <a:rPr lang="fr-FR" dirty="0"/>
              <a:t> octets</a:t>
            </a:r>
          </a:p>
          <a:p>
            <a:r>
              <a:rPr lang="fr-FR" dirty="0"/>
              <a:t>Possède un file system réparti</a:t>
            </a:r>
          </a:p>
          <a:p>
            <a:pPr lvl="1"/>
            <a:r>
              <a:rPr lang="fr-FR" dirty="0"/>
              <a:t>HDFS</a:t>
            </a:r>
          </a:p>
          <a:p>
            <a:r>
              <a:rPr lang="fr-FR" dirty="0"/>
              <a:t>Possède un </a:t>
            </a:r>
            <a:r>
              <a:rPr lang="fr-FR" dirty="0" err="1"/>
              <a:t>scheduler</a:t>
            </a:r>
            <a:r>
              <a:rPr lang="fr-FR" dirty="0"/>
              <a:t> de job</a:t>
            </a:r>
          </a:p>
          <a:p>
            <a:pPr marL="457200" lvl="1" indent="0">
              <a:buNone/>
            </a:pPr>
            <a:r>
              <a:rPr lang="fr-FR" dirty="0"/>
              <a:t>YARN</a:t>
            </a:r>
          </a:p>
        </p:txBody>
      </p:sp>
      <p:pic>
        <p:nvPicPr>
          <p:cNvPr id="1026" name="Picture 2" descr="File:Hadoop logo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7688" y="-237831"/>
            <a:ext cx="632460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62717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Hadoop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Très utile pour un </a:t>
            </a:r>
            <a:r>
              <a:rPr lang="fr-FR" dirty="0" err="1"/>
              <a:t>DataLake</a:t>
            </a:r>
            <a:endParaRPr lang="fr-FR" dirty="0"/>
          </a:p>
          <a:p>
            <a:pPr lvl="1"/>
            <a:r>
              <a:rPr lang="fr-FR" dirty="0"/>
              <a:t>Algorithme </a:t>
            </a:r>
            <a:r>
              <a:rPr lang="fr-FR" dirty="0" err="1"/>
              <a:t>map-reduce</a:t>
            </a:r>
            <a:endParaRPr lang="fr-FR" dirty="0"/>
          </a:p>
          <a:p>
            <a:r>
              <a:rPr lang="fr-FR" dirty="0"/>
              <a:t>Peut être également utilisé comme un </a:t>
            </a:r>
            <a:r>
              <a:rPr lang="fr-FR" dirty="0" err="1"/>
              <a:t>DataMart</a:t>
            </a:r>
            <a:endParaRPr lang="fr-FR" dirty="0"/>
          </a:p>
          <a:p>
            <a:pPr lvl="1"/>
            <a:r>
              <a:rPr lang="fr-FR" dirty="0" err="1"/>
              <a:t>Hive</a:t>
            </a:r>
            <a:r>
              <a:rPr lang="fr-FR" dirty="0"/>
              <a:t> est une application </a:t>
            </a:r>
            <a:r>
              <a:rPr lang="fr-FR" dirty="0" err="1"/>
              <a:t>Hadoop</a:t>
            </a:r>
            <a:r>
              <a:rPr lang="fr-FR" dirty="0"/>
              <a:t> permettant d’attaquer des informations en SQL</a:t>
            </a:r>
          </a:p>
        </p:txBody>
      </p:sp>
    </p:spTree>
    <p:extLst>
      <p:ext uri="{BB962C8B-B14F-4D97-AF65-F5344CB8AC3E}">
        <p14:creationId xmlns:p14="http://schemas.microsoft.com/office/powerpoint/2010/main" val="10704383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HDFS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En fonctionnement nominal, chaque bloc est stocké sur deux </a:t>
            </a:r>
            <a:r>
              <a:rPr lang="fr-FR" dirty="0" err="1"/>
              <a:t>datanodes</a:t>
            </a:r>
            <a:r>
              <a:rPr lang="fr-FR" dirty="0"/>
              <a:t> différents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9697" y="2564904"/>
            <a:ext cx="5043463" cy="355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892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err="1"/>
              <a:t>MongoDB</a:t>
            </a:r>
            <a:r>
              <a:rPr lang="fr-FR" dirty="0"/>
              <a:t> est une base de données JSON</a:t>
            </a:r>
          </a:p>
          <a:p>
            <a:r>
              <a:rPr lang="fr-FR" dirty="0" err="1"/>
              <a:t>NoSql</a:t>
            </a:r>
            <a:endParaRPr lang="fr-FR" dirty="0"/>
          </a:p>
          <a:p>
            <a:pPr lvl="1"/>
            <a:r>
              <a:rPr lang="fr-FR" dirty="0"/>
              <a:t>JSON</a:t>
            </a:r>
          </a:p>
          <a:p>
            <a:r>
              <a:rPr lang="fr-FR" dirty="0" err="1"/>
              <a:t>Big</a:t>
            </a:r>
            <a:r>
              <a:rPr lang="fr-FR" dirty="0"/>
              <a:t> Data</a:t>
            </a:r>
          </a:p>
          <a:p>
            <a:pPr lvl="1"/>
            <a:r>
              <a:rPr lang="fr-FR" dirty="0" err="1"/>
              <a:t>Peta</a:t>
            </a:r>
            <a:r>
              <a:rPr lang="fr-FR" dirty="0"/>
              <a:t> octets</a:t>
            </a:r>
          </a:p>
          <a:p>
            <a:r>
              <a:rPr lang="fr-FR" dirty="0"/>
              <a:t>Indexation JSON</a:t>
            </a:r>
          </a:p>
          <a:p>
            <a:r>
              <a:rPr lang="fr-FR" dirty="0"/>
              <a:t>Démarrage</a:t>
            </a:r>
          </a:p>
          <a:p>
            <a:pPr lvl="1"/>
            <a:r>
              <a:rPr lang="fr-FR" dirty="0" err="1"/>
              <a:t>Mongod</a:t>
            </a:r>
            <a:endParaRPr lang="fr-FR" dirty="0"/>
          </a:p>
          <a:p>
            <a:r>
              <a:rPr lang="fr-FR" dirty="0"/>
              <a:t>Administration</a:t>
            </a:r>
          </a:p>
          <a:p>
            <a:pPr lvl="1"/>
            <a:r>
              <a:rPr lang="fr-FR" dirty="0" err="1"/>
              <a:t>MongoDB</a:t>
            </a:r>
            <a:r>
              <a:rPr lang="fr-FR" dirty="0"/>
              <a:t> </a:t>
            </a:r>
            <a:r>
              <a:rPr lang="fr-FR" dirty="0" err="1"/>
              <a:t>compass</a:t>
            </a:r>
            <a:r>
              <a:rPr lang="fr-FR" dirty="0"/>
              <a:t> et </a:t>
            </a:r>
            <a:r>
              <a:rPr lang="fr-FR" dirty="0" err="1"/>
              <a:t>MongoDB</a:t>
            </a:r>
            <a:r>
              <a:rPr lang="fr-FR" dirty="0"/>
              <a:t> Management Studio</a:t>
            </a:r>
          </a:p>
        </p:txBody>
      </p:sp>
      <p:pic>
        <p:nvPicPr>
          <p:cNvPr id="4" name="Picture 2" descr="Résultat de recherche d'image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3712" y="-128526"/>
            <a:ext cx="5674060" cy="1541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6073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0549F4-FAC8-D4DF-F3D2-5B58E7A31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S3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4B905EF-5D36-56E7-B847-9E2A871AFB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Amazon S3 (Amazon Simple Storage Service) est un site d'hébergement de fichiers proposé par Amazon Web Services</a:t>
            </a:r>
          </a:p>
          <a:p>
            <a:r>
              <a:rPr lang="fr-FR" dirty="0"/>
              <a:t>SaaS le plus utilisé au monde pour les stockages de document</a:t>
            </a:r>
          </a:p>
          <a:p>
            <a:r>
              <a:rPr lang="fr-FR" dirty="0"/>
              <a:t>Depuis disponible chez Microsoft et en On </a:t>
            </a:r>
            <a:r>
              <a:rPr lang="fr-FR" dirty="0" err="1"/>
              <a:t>Promisz</a:t>
            </a:r>
            <a:endParaRPr lang="fr-F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1472831-7171-5D3F-3571-10FECB496B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3242" y="3978656"/>
            <a:ext cx="2095500" cy="250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4100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Data Lake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 lac de données est une méthode de stockage des données utilisée par le </a:t>
            </a:r>
            <a:r>
              <a:rPr lang="fr-FR" dirty="0" err="1"/>
              <a:t>big</a:t>
            </a:r>
            <a:r>
              <a:rPr lang="fr-FR" dirty="0"/>
              <a:t> data</a:t>
            </a:r>
          </a:p>
          <a:p>
            <a:r>
              <a:rPr lang="fr-FR" dirty="0"/>
              <a:t>Ces données sont gardées dans leurs formats originaux ou sont très peu transformées</a:t>
            </a:r>
          </a:p>
          <a:p>
            <a:r>
              <a:rPr lang="fr-FR" dirty="0"/>
              <a:t>Le principe est d'avoir dans un lieu des données de natures différentes</a:t>
            </a:r>
          </a:p>
          <a:p>
            <a:pPr lvl="1"/>
            <a:r>
              <a:rPr lang="fr-FR" dirty="0"/>
              <a:t>Fichiers</a:t>
            </a:r>
          </a:p>
          <a:p>
            <a:pPr lvl="1"/>
            <a:r>
              <a:rPr lang="fr-FR" dirty="0"/>
              <a:t>Blobs</a:t>
            </a:r>
          </a:p>
          <a:p>
            <a:r>
              <a:rPr lang="fr-FR" dirty="0" err="1"/>
              <a:t>Hadoop</a:t>
            </a:r>
            <a:r>
              <a:rPr lang="fr-FR" dirty="0"/>
              <a:t> et Amazon Web Services S3 sont des plateformes utilisées pour les mettre en place.</a:t>
            </a:r>
          </a:p>
        </p:txBody>
      </p:sp>
    </p:spTree>
    <p:extLst>
      <p:ext uri="{BB962C8B-B14F-4D97-AF65-F5344CB8AC3E}">
        <p14:creationId xmlns:p14="http://schemas.microsoft.com/office/powerpoint/2010/main" val="3902955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Cela peut être des images</a:t>
            </a:r>
          </a:p>
        </p:txBody>
      </p:sp>
      <p:pic>
        <p:nvPicPr>
          <p:cNvPr id="2050" name="Picture 2" descr="/// Petite explication de ce qu'on voit sur l'image ? /// (crédits : )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5216" y="1528225"/>
            <a:ext cx="5904656" cy="4710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7933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Peut être du texte brut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contenu de </a:t>
            </a:r>
            <a:r>
              <a:rPr lang="fr-FR" dirty="0" err="1"/>
              <a:t>wikipedia</a:t>
            </a:r>
            <a:endParaRPr lang="fr-FR" dirty="0"/>
          </a:p>
          <a:p>
            <a:r>
              <a:rPr lang="fr-FR" dirty="0"/>
              <a:t>Les ouvres complètes de Victor Hugo</a:t>
            </a:r>
          </a:p>
        </p:txBody>
      </p:sp>
    </p:spTree>
    <p:extLst>
      <p:ext uri="{BB962C8B-B14F-4D97-AF65-F5344CB8AC3E}">
        <p14:creationId xmlns:p14="http://schemas.microsoft.com/office/powerpoint/2010/main" val="1348094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Peut être du texte écrit ou scanné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5561" y="2132856"/>
            <a:ext cx="7973427" cy="122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255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nouvelles sources de données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1026" name="Picture 2" descr="Nouvelles sources de données Big Da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576" y="1772816"/>
            <a:ext cx="7783550" cy="4358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1096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IoT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objets connectés sont une autre source de données brutes, qui récupèrent un grand nombre de données grâce à leurs capteurs</a:t>
            </a:r>
          </a:p>
        </p:txBody>
      </p:sp>
      <p:pic>
        <p:nvPicPr>
          <p:cNvPr id="2050" name="Picture 2" descr="Un exemple d'objet connecté : le thermostat intelligent de l'entreprise Nest. Source: http://nest.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5760" y="2924944"/>
            <a:ext cx="47625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5682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des loyers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1989" y="1412777"/>
            <a:ext cx="7385981" cy="494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00084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20497</TotalTime>
  <Words>869</Words>
  <Application>Microsoft Office PowerPoint</Application>
  <PresentationFormat>Grand écran</PresentationFormat>
  <Paragraphs>128</Paragraphs>
  <Slides>25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Calibri Light</vt:lpstr>
      <vt:lpstr>Roboto</vt:lpstr>
      <vt:lpstr>Roboto Light</vt:lpstr>
      <vt:lpstr>Segoe UI</vt:lpstr>
      <vt:lpstr>Thème Office</vt:lpstr>
      <vt:lpstr>Présentation PowerPoint</vt:lpstr>
      <vt:lpstr>Présentation PowerPoint</vt:lpstr>
      <vt:lpstr>Data Lake</vt:lpstr>
      <vt:lpstr>Cela peut être des images</vt:lpstr>
      <vt:lpstr>Peut être du texte brut</vt:lpstr>
      <vt:lpstr>Peut être du texte écrit ou scanné</vt:lpstr>
      <vt:lpstr>Les nouvelles sources de données</vt:lpstr>
      <vt:lpstr>IoT</vt:lpstr>
      <vt:lpstr>Exemple des loyers</vt:lpstr>
      <vt:lpstr>ACID et 3V</vt:lpstr>
      <vt:lpstr>Volume</vt:lpstr>
      <vt:lpstr>Vélocité</vt:lpstr>
      <vt:lpstr>Variété</vt:lpstr>
      <vt:lpstr>DataMart</vt:lpstr>
      <vt:lpstr>DataWarehouse</vt:lpstr>
      <vt:lpstr>Définition de Inmon</vt:lpstr>
      <vt:lpstr>Hadoop</vt:lpstr>
      <vt:lpstr>Transformer le DataLake en DataMart</vt:lpstr>
      <vt:lpstr>Nettoyage</vt:lpstr>
      <vt:lpstr>SGBD</vt:lpstr>
      <vt:lpstr>Hadoop</vt:lpstr>
      <vt:lpstr>Hadoop</vt:lpstr>
      <vt:lpstr>HDFS</vt:lpstr>
      <vt:lpstr>Présentation PowerPoint</vt:lpstr>
      <vt:lpstr>S3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Aude NEGRE</dc:creator>
  <cp:lastModifiedBy>Cyril Vincent</cp:lastModifiedBy>
  <cp:revision>193</cp:revision>
  <dcterms:created xsi:type="dcterms:W3CDTF">2022-01-03T13:45:22Z</dcterms:created>
  <dcterms:modified xsi:type="dcterms:W3CDTF">2023-12-13T23:12:00Z</dcterms:modified>
</cp:coreProperties>
</file>

<file path=docProps/thumbnail.jpeg>
</file>